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596" r:id="rId2"/>
    <p:sldId id="289" r:id="rId3"/>
    <p:sldId id="605" r:id="rId4"/>
    <p:sldId id="597" r:id="rId5"/>
    <p:sldId id="602" r:id="rId6"/>
    <p:sldId id="598" r:id="rId7"/>
    <p:sldId id="607" r:id="rId8"/>
    <p:sldId id="601" r:id="rId9"/>
    <p:sldId id="599" r:id="rId10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56A006A-6BEF-485C-A933-71E31DB1AC0C}">
          <p14:sldIdLst>
            <p14:sldId id="596"/>
            <p14:sldId id="289"/>
            <p14:sldId id="605"/>
            <p14:sldId id="597"/>
            <p14:sldId id="602"/>
            <p14:sldId id="598"/>
            <p14:sldId id="607"/>
            <p14:sldId id="601"/>
            <p14:sldId id="59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rector" initials="D" lastIdx="0" clrIdx="0">
    <p:extLst>
      <p:ext uri="{19B8F6BF-5375-455C-9EA6-DF929625EA0E}">
        <p15:presenceInfo xmlns:p15="http://schemas.microsoft.com/office/powerpoint/2012/main" userId="Direc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9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582" y="108"/>
      </p:cViewPr>
      <p:guideLst/>
    </p:cSldViewPr>
  </p:slideViewPr>
  <p:outlineViewPr>
    <p:cViewPr>
      <p:scale>
        <a:sx n="33" d="100"/>
        <a:sy n="33" d="100"/>
      </p:scale>
      <p:origin x="0" y="-20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0F97E8-FBC5-47C0-84D3-4C31E75AD3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787" cy="469741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A537B1-7246-4106-B8FF-8B008B22F3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0927" y="0"/>
            <a:ext cx="3076787" cy="469741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7C367300-FF69-4D53-8B44-EC9A11FA867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71EDC-5710-478E-9392-B85C04A302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5559"/>
            <a:ext cx="3076787" cy="469741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F81888-3414-4B24-9B84-2CE56F80C2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0927" y="8915559"/>
            <a:ext cx="3076787" cy="469741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1FD5A3B8-FC04-4179-B157-D6CCF441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38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4T20:23:29.5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4T20:23:29.5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470895"/>
          </a:xfrm>
          <a:prstGeom prst="rect">
            <a:avLst/>
          </a:prstGeom>
        </p:spPr>
        <p:txBody>
          <a:bodyPr vert="horz" lIns="94191" tIns="47095" rIns="94191" bIns="4709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1" tIns="47095" rIns="94191" bIns="47095" rtlCol="0"/>
          <a:lstStyle>
            <a:lvl1pPr algn="r">
              <a:defRPr sz="1200"/>
            </a:lvl1pPr>
          </a:lstStyle>
          <a:p>
            <a:fld id="{06E97E2E-1897-4945-9E34-D08F4A778F27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1" tIns="47095" rIns="94191" bIns="4709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1" tIns="47095" rIns="94191" bIns="4709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4407"/>
            <a:ext cx="3076363" cy="470894"/>
          </a:xfrm>
          <a:prstGeom prst="rect">
            <a:avLst/>
          </a:prstGeom>
        </p:spPr>
        <p:txBody>
          <a:bodyPr vert="horz" lIns="94191" tIns="47095" rIns="94191" bIns="4709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1" tIns="47095" rIns="94191" bIns="47095" rtlCol="0" anchor="b"/>
          <a:lstStyle>
            <a:lvl1pPr algn="r">
              <a:defRPr sz="1200"/>
            </a:lvl1pPr>
          </a:lstStyle>
          <a:p>
            <a:fld id="{09731A60-B987-4837-8A65-ECB3B44A8D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4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31A60-B987-4837-8A65-ECB3B44A8D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29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31A60-B987-4837-8A65-ECB3B44A8D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840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31A60-B987-4837-8A65-ECB3B44A8D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50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31A60-B987-4837-8A65-ECB3B44A8D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21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31A60-B987-4837-8A65-ECB3B44A8D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265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31A60-B987-4837-8A65-ECB3B44A8D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5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27A-9B8A-41E0-BDA4-C5AB0A3DCAC0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8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27A-9B8A-41E0-BDA4-C5AB0A3DCAC0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8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27A-9B8A-41E0-BDA4-C5AB0A3DCAC0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9928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27A-9B8A-41E0-BDA4-C5AB0A3DCAC0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16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27A-9B8A-41E0-BDA4-C5AB0A3DCAC0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231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27A-9B8A-41E0-BDA4-C5AB0A3DCAC0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178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27A-9B8A-41E0-BDA4-C5AB0A3DCAC0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91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27A-9B8A-41E0-BDA4-C5AB0A3DCAC0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9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27A-9B8A-41E0-BDA4-C5AB0A3DCAC0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83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27A-9B8A-41E0-BDA4-C5AB0A3DCAC0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5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27A-9B8A-41E0-BDA4-C5AB0A3DCAC0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27A-9B8A-41E0-BDA4-C5AB0A3DCAC0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7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27A-9B8A-41E0-BDA4-C5AB0A3DCAC0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2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27A-9B8A-41E0-BDA4-C5AB0A3DCAC0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7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27A-9B8A-41E0-BDA4-C5AB0A3DCAC0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91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27A-9B8A-41E0-BDA4-C5AB0A3DCAC0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1E27A-9B8A-41E0-BDA4-C5AB0A3DCAC0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C6DCB5-CDF2-4EBD-99E7-C6720124F6F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9" y="5435600"/>
            <a:ext cx="1363183" cy="13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0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.xml"/><Relationship Id="rId4" Type="http://schemas.openxmlformats.org/officeDocument/2006/relationships/image" Target="../media/image3.jpe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E543-FD9C-4DBA-A162-A3EC598C0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" y="705394"/>
            <a:ext cx="9823269" cy="574766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25kW is the New 15kW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02EA6-A43F-4B22-93F0-AE8468471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72343"/>
            <a:ext cx="8596668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u="sng" dirty="0"/>
          </a:p>
          <a:p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900" dirty="0">
                <a:solidFill>
                  <a:schemeClr val="tx1"/>
                </a:solidFill>
              </a:rPr>
              <a:t>The Need to Update Vermont’s Residential Net Metered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900" dirty="0">
                <a:solidFill>
                  <a:schemeClr val="tx1"/>
                </a:solidFill>
              </a:rPr>
              <a:t>Solar Application &amp; Registration Process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900" dirty="0">
                <a:solidFill>
                  <a:schemeClr val="tx1"/>
                </a:solidFill>
              </a:rPr>
              <a:t>to Meet Customers Electrification Needs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0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AEE09-FB65-4F73-A992-0133F576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82880"/>
            <a:ext cx="9144000" cy="478971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In 2014, Act 99 established that ground mount arrays </a:t>
            </a:r>
            <a:r>
              <a:rPr lang="en-US" sz="2400" u="sng" dirty="0">
                <a:solidFill>
                  <a:schemeClr val="tx1"/>
                </a:solidFill>
              </a:rPr>
              <a:t>&lt;</a:t>
            </a:r>
            <a:r>
              <a:rPr lang="en-US" sz="2400" dirty="0">
                <a:solidFill>
                  <a:schemeClr val="tx1"/>
                </a:solidFill>
              </a:rPr>
              <a:t>15kW AC </a:t>
            </a:r>
            <a:r>
              <a:rPr lang="en-US" sz="2400" dirty="0"/>
              <a:t>use a quick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registration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process while ground mount arrays </a:t>
            </a:r>
            <a:br>
              <a:rPr lang="en-US" sz="2400" dirty="0"/>
            </a:br>
            <a:r>
              <a:rPr lang="en-US" sz="2400" dirty="0">
                <a:solidFill>
                  <a:schemeClr val="tx1"/>
                </a:solidFill>
              </a:rPr>
              <a:t>15-150kW AC</a:t>
            </a:r>
            <a:r>
              <a:rPr lang="en-US" sz="2400" dirty="0"/>
              <a:t> must go through a lengthier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application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process</a:t>
            </a:r>
            <a:br>
              <a:rPr lang="en-US" sz="2400" dirty="0"/>
            </a:br>
            <a:r>
              <a:rPr lang="en-US" sz="2400" dirty="0">
                <a:solidFill>
                  <a:srgbClr val="92D050"/>
                </a:solidFill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69693F-A0D5-468D-8922-5421B1AA9D23}"/>
              </a:ext>
            </a:extLst>
          </p:cNvPr>
          <p:cNvSpPr txBox="1"/>
          <p:nvPr/>
        </p:nvSpPr>
        <p:spPr>
          <a:xfrm>
            <a:off x="245279" y="827313"/>
            <a:ext cx="98287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9EB1EE-C14D-4D0E-970D-9D65AC758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7" y="1968137"/>
            <a:ext cx="4527187" cy="32855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D70B13-170F-4190-BBCB-9D0C06D7B1AC}"/>
              </a:ext>
            </a:extLst>
          </p:cNvPr>
          <p:cNvSpPr txBox="1"/>
          <p:nvPr/>
        </p:nvSpPr>
        <p:spPr>
          <a:xfrm>
            <a:off x="827313" y="5355771"/>
            <a:ext cx="355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150kW AC solar array outside Lamoille Union HS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08AAE7-FA6F-4985-BC8C-7DC08868D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539" y="1968138"/>
            <a:ext cx="4905828" cy="32855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B238E0-87BF-4AAB-AEC3-B88064053FC4}"/>
              </a:ext>
            </a:extLst>
          </p:cNvPr>
          <p:cNvSpPr txBox="1"/>
          <p:nvPr/>
        </p:nvSpPr>
        <p:spPr>
          <a:xfrm>
            <a:off x="5451567" y="5280604"/>
            <a:ext cx="427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dirty="0"/>
              <a:t>15kW AC residential solar array with 435W panels (66’x12’)</a:t>
            </a:r>
          </a:p>
          <a:p>
            <a:pPr algn="ctr"/>
            <a:r>
              <a:rPr lang="en-US" sz="120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BF17E14-A5DE-4FC5-B8E3-DAD8B437EC91}"/>
                  </a:ext>
                </a:extLst>
              </p14:cNvPr>
              <p14:cNvContentPartPr/>
              <p14:nvPr/>
            </p14:nvContentPartPr>
            <p14:xfrm>
              <a:off x="4676229" y="6426566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BF17E14-A5DE-4FC5-B8E3-DAD8B437EC9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67229" y="641792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379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18">
            <a:extLst>
              <a:ext uri="{FF2B5EF4-FFF2-40B4-BE49-F238E27FC236}">
                <a16:creationId xmlns:a16="http://schemas.microsoft.com/office/drawing/2014/main" id="{0F43732C-E97F-8B35-60E2-546E6211F462}"/>
              </a:ext>
            </a:extLst>
          </p:cNvPr>
          <p:cNvSpPr/>
          <p:nvPr/>
        </p:nvSpPr>
        <p:spPr>
          <a:xfrm>
            <a:off x="111760" y="5476240"/>
            <a:ext cx="1350750" cy="1252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5AEE09-FB65-4F73-A992-0133F576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82880"/>
            <a:ext cx="9144000" cy="478971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Modern Solar Panels Can Produce 28% More Solar Power Using Almost the Same Amount of Land!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>
                <a:solidFill>
                  <a:srgbClr val="92D050"/>
                </a:solidFill>
              </a:rPr>
              <a:t>	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BF17E14-A5DE-4FC5-B8E3-DAD8B437EC91}"/>
                  </a:ext>
                </a:extLst>
              </p14:cNvPr>
              <p14:cNvContentPartPr/>
              <p14:nvPr/>
            </p14:nvContentPartPr>
            <p14:xfrm>
              <a:off x="4676229" y="6426566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BF17E14-A5DE-4FC5-B8E3-DAD8B437EC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7229" y="641756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1CF627A-CD59-1D4A-9715-115149949840}"/>
              </a:ext>
            </a:extLst>
          </p:cNvPr>
          <p:cNvGrpSpPr/>
          <p:nvPr/>
        </p:nvGrpSpPr>
        <p:grpSpPr>
          <a:xfrm>
            <a:off x="8883239" y="2082880"/>
            <a:ext cx="2649232" cy="2806026"/>
            <a:chOff x="5415377" y="-3107709"/>
            <a:chExt cx="2649232" cy="2806026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6FF759C-5BFF-B896-25B3-4E3014EA03E3}"/>
                </a:ext>
              </a:extLst>
            </p:cNvPr>
            <p:cNvSpPr txBox="1"/>
            <p:nvPr/>
          </p:nvSpPr>
          <p:spPr>
            <a:xfrm flipH="1">
              <a:off x="5826507" y="-763348"/>
              <a:ext cx="2238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QCell</a:t>
              </a:r>
              <a:r>
                <a:rPr lang="en-US" sz="1200" dirty="0"/>
                <a:t> 485W Module </a:t>
              </a:r>
            </a:p>
            <a:p>
              <a:r>
                <a:rPr lang="en-US" sz="1200" dirty="0"/>
                <a:t>7.2’x3.4’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B93A8BF-CC3A-7879-D6D4-20DD5165D4BF}"/>
                </a:ext>
              </a:extLst>
            </p:cNvPr>
            <p:cNvSpPr txBox="1"/>
            <p:nvPr/>
          </p:nvSpPr>
          <p:spPr>
            <a:xfrm>
              <a:off x="5415377" y="-3107709"/>
              <a:ext cx="1822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CS 320W Module</a:t>
              </a:r>
            </a:p>
            <a:p>
              <a:r>
                <a:rPr lang="en-US" sz="1200" dirty="0"/>
                <a:t>6.4’x3.2’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F991CE9-2493-5880-D9A6-2352474332ED}"/>
              </a:ext>
            </a:extLst>
          </p:cNvPr>
          <p:cNvGrpSpPr/>
          <p:nvPr/>
        </p:nvGrpSpPr>
        <p:grpSpPr>
          <a:xfrm>
            <a:off x="302768" y="1780246"/>
            <a:ext cx="8058907" cy="1173411"/>
            <a:chOff x="182880" y="2472365"/>
            <a:chExt cx="9726168" cy="1173411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27B74D20-264B-BCA7-A0B7-F74DF963D69E}"/>
                </a:ext>
              </a:extLst>
            </p:cNvPr>
            <p:cNvGrpSpPr/>
            <p:nvPr/>
          </p:nvGrpSpPr>
          <p:grpSpPr>
            <a:xfrm>
              <a:off x="182880" y="2472365"/>
              <a:ext cx="9726168" cy="1170432"/>
              <a:chOff x="1178814" y="2011680"/>
              <a:chExt cx="9726168" cy="1170432"/>
            </a:xfrm>
            <a:solidFill>
              <a:srgbClr val="00B0F0"/>
            </a:solidFill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AF0EC03E-297F-48A6-22CB-6E684CE7FEB2}"/>
                  </a:ext>
                </a:extLst>
              </p:cNvPr>
              <p:cNvGrpSpPr/>
              <p:nvPr/>
            </p:nvGrpSpPr>
            <p:grpSpPr>
              <a:xfrm>
                <a:off x="1178814" y="2011680"/>
                <a:ext cx="2292858" cy="1170432"/>
                <a:chOff x="1178814" y="2011680"/>
                <a:chExt cx="2292858" cy="1170432"/>
              </a:xfrm>
              <a:grpFill/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9FF65DF6-8C9D-156D-E69B-40FB090451C9}"/>
                    </a:ext>
                  </a:extLst>
                </p:cNvPr>
                <p:cNvGrpSpPr/>
                <p:nvPr/>
              </p:nvGrpSpPr>
              <p:grpSpPr>
                <a:xfrm>
                  <a:off x="1178814" y="2011680"/>
                  <a:ext cx="1149858" cy="1170432"/>
                  <a:chOff x="1178814" y="2011680"/>
                  <a:chExt cx="1149858" cy="1170432"/>
                </a:xfrm>
                <a:grpFill/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74EDAD82-F922-1EFF-7097-38F364C11745}"/>
                      </a:ext>
                    </a:extLst>
                  </p:cNvPr>
                  <p:cNvSpPr/>
                  <p:nvPr/>
                </p:nvSpPr>
                <p:spPr>
                  <a:xfrm>
                    <a:off x="117881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822AA3BE-A1CB-5956-0E39-5278ECF13CAB}"/>
                      </a:ext>
                    </a:extLst>
                  </p:cNvPr>
                  <p:cNvSpPr/>
                  <p:nvPr/>
                </p:nvSpPr>
                <p:spPr>
                  <a:xfrm>
                    <a:off x="146456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4B126C9E-2322-2662-CAD3-EB5D75C7807F}"/>
                      </a:ext>
                    </a:extLst>
                  </p:cNvPr>
                  <p:cNvSpPr/>
                  <p:nvPr/>
                </p:nvSpPr>
                <p:spPr>
                  <a:xfrm>
                    <a:off x="175031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02BBBFF1-8AA5-115A-3BEF-F48B05C31ECA}"/>
                      </a:ext>
                    </a:extLst>
                  </p:cNvPr>
                  <p:cNvSpPr/>
                  <p:nvPr/>
                </p:nvSpPr>
                <p:spPr>
                  <a:xfrm>
                    <a:off x="203606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83F9359F-4957-BD84-61B4-4F8004BD4281}"/>
                    </a:ext>
                  </a:extLst>
                </p:cNvPr>
                <p:cNvGrpSpPr/>
                <p:nvPr/>
              </p:nvGrpSpPr>
              <p:grpSpPr>
                <a:xfrm>
                  <a:off x="2321814" y="2011680"/>
                  <a:ext cx="1149858" cy="1170432"/>
                  <a:chOff x="1178814" y="2011680"/>
                  <a:chExt cx="1149858" cy="1170432"/>
                </a:xfrm>
                <a:grpFill/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CC37BC62-23E8-54BB-1FCF-62AB3E749D3E}"/>
                      </a:ext>
                    </a:extLst>
                  </p:cNvPr>
                  <p:cNvSpPr/>
                  <p:nvPr/>
                </p:nvSpPr>
                <p:spPr>
                  <a:xfrm>
                    <a:off x="117881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0BD2F7AB-5CB1-1122-5A47-D2B7D7F35DA6}"/>
                      </a:ext>
                    </a:extLst>
                  </p:cNvPr>
                  <p:cNvSpPr/>
                  <p:nvPr/>
                </p:nvSpPr>
                <p:spPr>
                  <a:xfrm>
                    <a:off x="146456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46252933-53D1-4593-ED90-5959DAB2FA9B}"/>
                      </a:ext>
                    </a:extLst>
                  </p:cNvPr>
                  <p:cNvSpPr/>
                  <p:nvPr/>
                </p:nvSpPr>
                <p:spPr>
                  <a:xfrm>
                    <a:off x="175031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7C15CF8F-96FB-8D04-1F4C-DD7E5E1FFAA0}"/>
                      </a:ext>
                    </a:extLst>
                  </p:cNvPr>
                  <p:cNvSpPr/>
                  <p:nvPr/>
                </p:nvSpPr>
                <p:spPr>
                  <a:xfrm>
                    <a:off x="203606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F40A40B8-B623-16E8-6330-237E702917A4}"/>
                  </a:ext>
                </a:extLst>
              </p:cNvPr>
              <p:cNvGrpSpPr/>
              <p:nvPr/>
            </p:nvGrpSpPr>
            <p:grpSpPr>
              <a:xfrm>
                <a:off x="3464814" y="2011680"/>
                <a:ext cx="2292858" cy="1170432"/>
                <a:chOff x="1178814" y="2011680"/>
                <a:chExt cx="2292858" cy="1170432"/>
              </a:xfrm>
              <a:grpFill/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1F5B135-B1BA-F20E-8080-5B2D51FC3CBE}"/>
                    </a:ext>
                  </a:extLst>
                </p:cNvPr>
                <p:cNvGrpSpPr/>
                <p:nvPr/>
              </p:nvGrpSpPr>
              <p:grpSpPr>
                <a:xfrm>
                  <a:off x="1178814" y="2011680"/>
                  <a:ext cx="1149858" cy="1170432"/>
                  <a:chOff x="1178814" y="2011680"/>
                  <a:chExt cx="1149858" cy="1170432"/>
                </a:xfrm>
                <a:grpFill/>
              </p:grpSpPr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07860741-D50C-12AE-A2DE-91725A0625E2}"/>
                      </a:ext>
                    </a:extLst>
                  </p:cNvPr>
                  <p:cNvSpPr/>
                  <p:nvPr/>
                </p:nvSpPr>
                <p:spPr>
                  <a:xfrm>
                    <a:off x="117881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2F102660-9597-2D42-8779-52D33C34A98F}"/>
                      </a:ext>
                    </a:extLst>
                  </p:cNvPr>
                  <p:cNvSpPr/>
                  <p:nvPr/>
                </p:nvSpPr>
                <p:spPr>
                  <a:xfrm>
                    <a:off x="146456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2F2836E1-F15B-4D75-43EB-36C76D173A3D}"/>
                      </a:ext>
                    </a:extLst>
                  </p:cNvPr>
                  <p:cNvSpPr/>
                  <p:nvPr/>
                </p:nvSpPr>
                <p:spPr>
                  <a:xfrm>
                    <a:off x="175031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32F2C74F-6BE4-10EE-DC0A-87500DF90181}"/>
                      </a:ext>
                    </a:extLst>
                  </p:cNvPr>
                  <p:cNvSpPr/>
                  <p:nvPr/>
                </p:nvSpPr>
                <p:spPr>
                  <a:xfrm>
                    <a:off x="203606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FB4AD1AE-76AA-FCAD-716F-F0BD1DD3C6D4}"/>
                    </a:ext>
                  </a:extLst>
                </p:cNvPr>
                <p:cNvGrpSpPr/>
                <p:nvPr/>
              </p:nvGrpSpPr>
              <p:grpSpPr>
                <a:xfrm>
                  <a:off x="2321814" y="2011680"/>
                  <a:ext cx="1149858" cy="1170432"/>
                  <a:chOff x="1178814" y="2011680"/>
                  <a:chExt cx="1149858" cy="1170432"/>
                </a:xfrm>
                <a:grpFill/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E8AA9509-4277-E18E-4107-1C2F460133A5}"/>
                      </a:ext>
                    </a:extLst>
                  </p:cNvPr>
                  <p:cNvSpPr/>
                  <p:nvPr/>
                </p:nvSpPr>
                <p:spPr>
                  <a:xfrm>
                    <a:off x="117881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07CA2338-C63D-0A01-E925-DC72D7B1BC42}"/>
                      </a:ext>
                    </a:extLst>
                  </p:cNvPr>
                  <p:cNvSpPr/>
                  <p:nvPr/>
                </p:nvSpPr>
                <p:spPr>
                  <a:xfrm>
                    <a:off x="146456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09C24DC6-8C6C-D4B5-9B7E-E41C18E5B59E}"/>
                      </a:ext>
                    </a:extLst>
                  </p:cNvPr>
                  <p:cNvSpPr/>
                  <p:nvPr/>
                </p:nvSpPr>
                <p:spPr>
                  <a:xfrm>
                    <a:off x="175031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9B52C725-20FA-7D4E-993C-27946833D990}"/>
                      </a:ext>
                    </a:extLst>
                  </p:cNvPr>
                  <p:cNvSpPr/>
                  <p:nvPr/>
                </p:nvSpPr>
                <p:spPr>
                  <a:xfrm>
                    <a:off x="203606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71279E5C-2B4C-1964-515C-CC7670760D3D}"/>
                  </a:ext>
                </a:extLst>
              </p:cNvPr>
              <p:cNvGrpSpPr/>
              <p:nvPr/>
            </p:nvGrpSpPr>
            <p:grpSpPr>
              <a:xfrm>
                <a:off x="5750814" y="2011680"/>
                <a:ext cx="2292858" cy="1170432"/>
                <a:chOff x="1178814" y="2011680"/>
                <a:chExt cx="2292858" cy="1170432"/>
              </a:xfrm>
              <a:grpFill/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5BDA4C49-1DA5-4C8C-CA96-57DC82875F8B}"/>
                    </a:ext>
                  </a:extLst>
                </p:cNvPr>
                <p:cNvGrpSpPr/>
                <p:nvPr/>
              </p:nvGrpSpPr>
              <p:grpSpPr>
                <a:xfrm>
                  <a:off x="1178814" y="2011680"/>
                  <a:ext cx="1149858" cy="1170432"/>
                  <a:chOff x="1178814" y="2011680"/>
                  <a:chExt cx="1149858" cy="1170432"/>
                </a:xfrm>
                <a:grpFill/>
              </p:grpSpPr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4F0D2032-0D20-36FD-532D-57C246B1D496}"/>
                      </a:ext>
                    </a:extLst>
                  </p:cNvPr>
                  <p:cNvSpPr/>
                  <p:nvPr/>
                </p:nvSpPr>
                <p:spPr>
                  <a:xfrm>
                    <a:off x="117881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3361CF45-32AE-CE47-776B-FD46FF578786}"/>
                      </a:ext>
                    </a:extLst>
                  </p:cNvPr>
                  <p:cNvSpPr/>
                  <p:nvPr/>
                </p:nvSpPr>
                <p:spPr>
                  <a:xfrm>
                    <a:off x="146456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3BA243FA-DC30-4439-4D1C-16B4FC8AD4DF}"/>
                      </a:ext>
                    </a:extLst>
                  </p:cNvPr>
                  <p:cNvSpPr/>
                  <p:nvPr/>
                </p:nvSpPr>
                <p:spPr>
                  <a:xfrm>
                    <a:off x="175031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1328DD1-C2A3-2164-7DE8-40F72ECCFFDF}"/>
                      </a:ext>
                    </a:extLst>
                  </p:cNvPr>
                  <p:cNvSpPr/>
                  <p:nvPr/>
                </p:nvSpPr>
                <p:spPr>
                  <a:xfrm>
                    <a:off x="203606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1FE94974-DD4F-3CC5-7BF5-C0B5DA43E20E}"/>
                    </a:ext>
                  </a:extLst>
                </p:cNvPr>
                <p:cNvGrpSpPr/>
                <p:nvPr/>
              </p:nvGrpSpPr>
              <p:grpSpPr>
                <a:xfrm>
                  <a:off x="2321814" y="2011680"/>
                  <a:ext cx="1149858" cy="1170432"/>
                  <a:chOff x="1178814" y="2011680"/>
                  <a:chExt cx="1149858" cy="1170432"/>
                </a:xfrm>
                <a:grpFill/>
              </p:grpSpPr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BA1B2414-63C0-5B63-B736-D7577BA01849}"/>
                      </a:ext>
                    </a:extLst>
                  </p:cNvPr>
                  <p:cNvSpPr/>
                  <p:nvPr/>
                </p:nvSpPr>
                <p:spPr>
                  <a:xfrm>
                    <a:off x="117881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89F51E87-CDC6-02C5-85C7-6638EB2247F8}"/>
                      </a:ext>
                    </a:extLst>
                  </p:cNvPr>
                  <p:cNvSpPr/>
                  <p:nvPr/>
                </p:nvSpPr>
                <p:spPr>
                  <a:xfrm>
                    <a:off x="146456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826A3CF1-FD21-2F04-DD92-E20586989B3E}"/>
                      </a:ext>
                    </a:extLst>
                  </p:cNvPr>
                  <p:cNvSpPr/>
                  <p:nvPr/>
                </p:nvSpPr>
                <p:spPr>
                  <a:xfrm>
                    <a:off x="175031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35416CAE-63F3-7E9A-95C4-3967DBAA4E26}"/>
                      </a:ext>
                    </a:extLst>
                  </p:cNvPr>
                  <p:cNvSpPr/>
                  <p:nvPr/>
                </p:nvSpPr>
                <p:spPr>
                  <a:xfrm>
                    <a:off x="203606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009BFBB5-85D7-0F1F-8BB1-F2ECBF69BCA0}"/>
                  </a:ext>
                </a:extLst>
              </p:cNvPr>
              <p:cNvGrpSpPr/>
              <p:nvPr/>
            </p:nvGrpSpPr>
            <p:grpSpPr>
              <a:xfrm>
                <a:off x="8040624" y="2011680"/>
                <a:ext cx="2292858" cy="1170432"/>
                <a:chOff x="1178814" y="2011680"/>
                <a:chExt cx="2292858" cy="1170432"/>
              </a:xfrm>
              <a:grpFill/>
            </p:grpSpPr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55909705-07C1-B5AA-D9E0-11B5EEB21560}"/>
                    </a:ext>
                  </a:extLst>
                </p:cNvPr>
                <p:cNvGrpSpPr/>
                <p:nvPr/>
              </p:nvGrpSpPr>
              <p:grpSpPr>
                <a:xfrm>
                  <a:off x="1178814" y="2011680"/>
                  <a:ext cx="1149858" cy="1170432"/>
                  <a:chOff x="1178814" y="2011680"/>
                  <a:chExt cx="1149858" cy="1170432"/>
                </a:xfrm>
                <a:grpFill/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892FE90B-0048-6DF7-C686-177041D5154E}"/>
                      </a:ext>
                    </a:extLst>
                  </p:cNvPr>
                  <p:cNvSpPr/>
                  <p:nvPr/>
                </p:nvSpPr>
                <p:spPr>
                  <a:xfrm>
                    <a:off x="117881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5935E280-DBD1-B7FB-1467-B4FD8284AF3B}"/>
                      </a:ext>
                    </a:extLst>
                  </p:cNvPr>
                  <p:cNvSpPr/>
                  <p:nvPr/>
                </p:nvSpPr>
                <p:spPr>
                  <a:xfrm>
                    <a:off x="146456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4E2DFD15-5C75-2940-7BF3-B3BDD8C960A2}"/>
                      </a:ext>
                    </a:extLst>
                  </p:cNvPr>
                  <p:cNvSpPr/>
                  <p:nvPr/>
                </p:nvSpPr>
                <p:spPr>
                  <a:xfrm>
                    <a:off x="175031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ABD1B908-8275-EB39-140B-BE6A335749DF}"/>
                      </a:ext>
                    </a:extLst>
                  </p:cNvPr>
                  <p:cNvSpPr/>
                  <p:nvPr/>
                </p:nvSpPr>
                <p:spPr>
                  <a:xfrm>
                    <a:off x="203606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B175F6B2-23CE-15FE-ADBE-29F5F5DB4505}"/>
                    </a:ext>
                  </a:extLst>
                </p:cNvPr>
                <p:cNvGrpSpPr/>
                <p:nvPr/>
              </p:nvGrpSpPr>
              <p:grpSpPr>
                <a:xfrm>
                  <a:off x="2321814" y="2011680"/>
                  <a:ext cx="1149858" cy="1170432"/>
                  <a:chOff x="1178814" y="2011680"/>
                  <a:chExt cx="1149858" cy="1170432"/>
                </a:xfrm>
                <a:grpFill/>
              </p:grpSpPr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FB01320A-DDC1-52DF-989A-6CAB75405CEF}"/>
                      </a:ext>
                    </a:extLst>
                  </p:cNvPr>
                  <p:cNvSpPr/>
                  <p:nvPr/>
                </p:nvSpPr>
                <p:spPr>
                  <a:xfrm>
                    <a:off x="117881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0347CD98-0E0E-3BD5-D756-2001E42A4B82}"/>
                      </a:ext>
                    </a:extLst>
                  </p:cNvPr>
                  <p:cNvSpPr/>
                  <p:nvPr/>
                </p:nvSpPr>
                <p:spPr>
                  <a:xfrm>
                    <a:off x="146456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E65069B9-8451-0B73-FCE0-4CB880F7AA11}"/>
                      </a:ext>
                    </a:extLst>
                  </p:cNvPr>
                  <p:cNvSpPr/>
                  <p:nvPr/>
                </p:nvSpPr>
                <p:spPr>
                  <a:xfrm>
                    <a:off x="175031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59FF0A1A-A2EA-BABA-C270-B50B90C68E84}"/>
                      </a:ext>
                    </a:extLst>
                  </p:cNvPr>
                  <p:cNvSpPr/>
                  <p:nvPr/>
                </p:nvSpPr>
                <p:spPr>
                  <a:xfrm>
                    <a:off x="203606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B1337F8A-FF23-64FB-68E5-C00948F01387}"/>
                  </a:ext>
                </a:extLst>
              </p:cNvPr>
              <p:cNvGrpSpPr/>
              <p:nvPr/>
            </p:nvGrpSpPr>
            <p:grpSpPr>
              <a:xfrm>
                <a:off x="8897874" y="2011680"/>
                <a:ext cx="2007108" cy="1170432"/>
                <a:chOff x="1178814" y="2011680"/>
                <a:chExt cx="2007108" cy="1170432"/>
              </a:xfrm>
              <a:grpFill/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0F03F7B9-4C90-3B31-2A90-D0E6F46FB100}"/>
                    </a:ext>
                  </a:extLst>
                </p:cNvPr>
                <p:cNvGrpSpPr/>
                <p:nvPr/>
              </p:nvGrpSpPr>
              <p:grpSpPr>
                <a:xfrm>
                  <a:off x="1178814" y="2011680"/>
                  <a:ext cx="1149858" cy="1170432"/>
                  <a:chOff x="1178814" y="2011680"/>
                  <a:chExt cx="1149858" cy="1170432"/>
                </a:xfrm>
                <a:grpFill/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DAC603E6-CFD9-DC91-6E2A-69ABA03AFDFA}"/>
                      </a:ext>
                    </a:extLst>
                  </p:cNvPr>
                  <p:cNvSpPr/>
                  <p:nvPr/>
                </p:nvSpPr>
                <p:spPr>
                  <a:xfrm>
                    <a:off x="117881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A330B002-ACFC-AB9A-E422-EC7CC61CA63A}"/>
                      </a:ext>
                    </a:extLst>
                  </p:cNvPr>
                  <p:cNvSpPr/>
                  <p:nvPr/>
                </p:nvSpPr>
                <p:spPr>
                  <a:xfrm>
                    <a:off x="146456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9614F65D-4D68-D37C-D43C-9CECF6587182}"/>
                      </a:ext>
                    </a:extLst>
                  </p:cNvPr>
                  <p:cNvSpPr/>
                  <p:nvPr/>
                </p:nvSpPr>
                <p:spPr>
                  <a:xfrm>
                    <a:off x="175031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0F4FDBE1-F5EA-FBDA-4A0F-BC701341595D}"/>
                      </a:ext>
                    </a:extLst>
                  </p:cNvPr>
                  <p:cNvSpPr/>
                  <p:nvPr/>
                </p:nvSpPr>
                <p:spPr>
                  <a:xfrm>
                    <a:off x="203606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3EE04738-B004-D6E1-E20A-CCC9D47B12B6}"/>
                    </a:ext>
                  </a:extLst>
                </p:cNvPr>
                <p:cNvGrpSpPr/>
                <p:nvPr/>
              </p:nvGrpSpPr>
              <p:grpSpPr>
                <a:xfrm>
                  <a:off x="2321814" y="2011680"/>
                  <a:ext cx="864108" cy="1170432"/>
                  <a:chOff x="1178814" y="2011680"/>
                  <a:chExt cx="864108" cy="1170432"/>
                </a:xfrm>
                <a:grpFill/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0FB38DA0-FEF0-251A-7E8A-13915FDF2C08}"/>
                      </a:ext>
                    </a:extLst>
                  </p:cNvPr>
                  <p:cNvSpPr/>
                  <p:nvPr/>
                </p:nvSpPr>
                <p:spPr>
                  <a:xfrm>
                    <a:off x="117881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823707CA-2250-AEB3-E61A-925F59EA4BAD}"/>
                      </a:ext>
                    </a:extLst>
                  </p:cNvPr>
                  <p:cNvSpPr/>
                  <p:nvPr/>
                </p:nvSpPr>
                <p:spPr>
                  <a:xfrm>
                    <a:off x="146456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3DE522A9-1F80-623A-56CD-CA9E3CB87F2C}"/>
                      </a:ext>
                    </a:extLst>
                  </p:cNvPr>
                  <p:cNvSpPr/>
                  <p:nvPr/>
                </p:nvSpPr>
                <p:spPr>
                  <a:xfrm>
                    <a:off x="1750314" y="2011680"/>
                    <a:ext cx="292608" cy="1170432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1AE7E625-281D-3231-2609-8593894CB84D}"/>
                </a:ext>
              </a:extLst>
            </p:cNvPr>
            <p:cNvGrpSpPr/>
            <p:nvPr/>
          </p:nvGrpSpPr>
          <p:grpSpPr>
            <a:xfrm>
              <a:off x="208280" y="2489060"/>
              <a:ext cx="9674352" cy="1156716"/>
              <a:chOff x="1158240" y="619760"/>
              <a:chExt cx="9674352" cy="115671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71E9A97-DCB2-657E-F597-A17CFE1EE616}"/>
                  </a:ext>
                </a:extLst>
              </p:cNvPr>
              <p:cNvSpPr/>
              <p:nvPr/>
            </p:nvSpPr>
            <p:spPr>
              <a:xfrm>
                <a:off x="1158240" y="619760"/>
                <a:ext cx="9674352" cy="5852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67DD0AF-85DE-68FA-32FF-6CE4ACC8BEE1}"/>
                  </a:ext>
                </a:extLst>
              </p:cNvPr>
              <p:cNvSpPr/>
              <p:nvPr/>
            </p:nvSpPr>
            <p:spPr>
              <a:xfrm>
                <a:off x="1158240" y="1191260"/>
                <a:ext cx="9674352" cy="5852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F6E1587-3D98-C7DB-717D-35F84AF0A16E}"/>
              </a:ext>
            </a:extLst>
          </p:cNvPr>
          <p:cNvSpPr txBox="1"/>
          <p:nvPr/>
        </p:nvSpPr>
        <p:spPr>
          <a:xfrm>
            <a:off x="436880" y="3074907"/>
            <a:ext cx="8066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Layout of a pre-2017 15kW array using 66 320w panels covering roughly 1400 ft</a:t>
            </a:r>
            <a:r>
              <a:rPr lang="en-US" sz="1600" baseline="30000" dirty="0"/>
              <a:t>2</a:t>
            </a:r>
            <a:endParaRPr lang="en-US" sz="16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50685C-2EAD-6CF6-1E5F-6B27372A34BD}"/>
              </a:ext>
            </a:extLst>
          </p:cNvPr>
          <p:cNvGrpSpPr/>
          <p:nvPr/>
        </p:nvGrpSpPr>
        <p:grpSpPr>
          <a:xfrm>
            <a:off x="302768" y="4031710"/>
            <a:ext cx="8501122" cy="1252728"/>
            <a:chOff x="895350" y="3390900"/>
            <a:chExt cx="10002012" cy="125272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E6F5711-2F03-14D6-F1E3-5D28FCFF2670}"/>
                </a:ext>
              </a:extLst>
            </p:cNvPr>
            <p:cNvGrpSpPr/>
            <p:nvPr/>
          </p:nvGrpSpPr>
          <p:grpSpPr>
            <a:xfrm>
              <a:off x="914400" y="3401060"/>
              <a:ext cx="9966960" cy="1225296"/>
              <a:chOff x="914400" y="3401060"/>
              <a:chExt cx="9966960" cy="122529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C8ED0B3-D444-9D74-D961-D5C587D811A3}"/>
                  </a:ext>
                </a:extLst>
              </p:cNvPr>
              <p:cNvSpPr/>
              <p:nvPr/>
            </p:nvSpPr>
            <p:spPr>
              <a:xfrm>
                <a:off x="914400" y="3401060"/>
                <a:ext cx="9966960" cy="31089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62F828E-A1B0-9E2A-835D-EDCAA83818B4}"/>
                  </a:ext>
                </a:extLst>
              </p:cNvPr>
              <p:cNvSpPr/>
              <p:nvPr/>
            </p:nvSpPr>
            <p:spPr>
              <a:xfrm>
                <a:off x="914400" y="4315460"/>
                <a:ext cx="9966960" cy="31089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83097918-F642-B79D-26EB-C694C13D5BCD}"/>
                  </a:ext>
                </a:extLst>
              </p:cNvPr>
              <p:cNvSpPr/>
              <p:nvPr/>
            </p:nvSpPr>
            <p:spPr>
              <a:xfrm>
                <a:off x="914400" y="3705860"/>
                <a:ext cx="9966960" cy="31089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131EF819-705E-F1AA-027D-CF33C29F8982}"/>
                  </a:ext>
                </a:extLst>
              </p:cNvPr>
              <p:cNvSpPr/>
              <p:nvPr/>
            </p:nvSpPr>
            <p:spPr>
              <a:xfrm>
                <a:off x="914400" y="4010660"/>
                <a:ext cx="9966960" cy="31089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1C7FD88-7276-2F23-C4E1-B5677231A8F2}"/>
                </a:ext>
              </a:extLst>
            </p:cNvPr>
            <p:cNvGrpSpPr/>
            <p:nvPr/>
          </p:nvGrpSpPr>
          <p:grpSpPr>
            <a:xfrm>
              <a:off x="895350" y="3390900"/>
              <a:ext cx="10002012" cy="1252728"/>
              <a:chOff x="933450" y="5124450"/>
              <a:chExt cx="10002012" cy="1252728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868B92A-33D7-70B3-C58D-530DF86D2CAC}"/>
                  </a:ext>
                </a:extLst>
              </p:cNvPr>
              <p:cNvGrpSpPr/>
              <p:nvPr/>
            </p:nvGrpSpPr>
            <p:grpSpPr>
              <a:xfrm>
                <a:off x="933450" y="5124450"/>
                <a:ext cx="1334262" cy="1252728"/>
                <a:chOff x="933450" y="5124450"/>
                <a:chExt cx="1334262" cy="1252728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7A94287-30D1-1AD2-BBA6-6E9043ACDCC0}"/>
                    </a:ext>
                  </a:extLst>
                </p:cNvPr>
                <p:cNvSpPr/>
                <p:nvPr/>
              </p:nvSpPr>
              <p:spPr>
                <a:xfrm>
                  <a:off x="1600200" y="5124450"/>
                  <a:ext cx="667512" cy="125272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42872528-D29A-4DB0-5B6E-611C15090BAD}"/>
                    </a:ext>
                  </a:extLst>
                </p:cNvPr>
                <p:cNvSpPr/>
                <p:nvPr/>
              </p:nvSpPr>
              <p:spPr>
                <a:xfrm>
                  <a:off x="933450" y="5124450"/>
                  <a:ext cx="667512" cy="125272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FF6D10C-22D4-24BA-7B4A-6A0084458CAF}"/>
                  </a:ext>
                </a:extLst>
              </p:cNvPr>
              <p:cNvGrpSpPr/>
              <p:nvPr/>
            </p:nvGrpSpPr>
            <p:grpSpPr>
              <a:xfrm>
                <a:off x="2266950" y="5124450"/>
                <a:ext cx="1334262" cy="1252728"/>
                <a:chOff x="933450" y="5124450"/>
                <a:chExt cx="1334262" cy="1252728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A8B3ED49-D724-FCB7-2876-9E29CB6F9744}"/>
                    </a:ext>
                  </a:extLst>
                </p:cNvPr>
                <p:cNvSpPr/>
                <p:nvPr/>
              </p:nvSpPr>
              <p:spPr>
                <a:xfrm>
                  <a:off x="1600200" y="5124450"/>
                  <a:ext cx="667512" cy="125272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95A2B37-93D3-C358-83C0-D379692F3EC4}"/>
                    </a:ext>
                  </a:extLst>
                </p:cNvPr>
                <p:cNvSpPr/>
                <p:nvPr/>
              </p:nvSpPr>
              <p:spPr>
                <a:xfrm>
                  <a:off x="933450" y="5124450"/>
                  <a:ext cx="667512" cy="125272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0D643FA-0B09-5F1C-2422-19B97C8EE926}"/>
                  </a:ext>
                </a:extLst>
              </p:cNvPr>
              <p:cNvGrpSpPr/>
              <p:nvPr/>
            </p:nvGrpSpPr>
            <p:grpSpPr>
              <a:xfrm>
                <a:off x="3600450" y="5124450"/>
                <a:ext cx="1334262" cy="1252728"/>
                <a:chOff x="933450" y="5124450"/>
                <a:chExt cx="1334262" cy="1252728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B32611D-0238-6942-F0C5-06534E476B0A}"/>
                    </a:ext>
                  </a:extLst>
                </p:cNvPr>
                <p:cNvSpPr/>
                <p:nvPr/>
              </p:nvSpPr>
              <p:spPr>
                <a:xfrm>
                  <a:off x="1600200" y="5124450"/>
                  <a:ext cx="667512" cy="125272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4278996-EFA8-07D4-E507-7613FC79230F}"/>
                    </a:ext>
                  </a:extLst>
                </p:cNvPr>
                <p:cNvSpPr/>
                <p:nvPr/>
              </p:nvSpPr>
              <p:spPr>
                <a:xfrm>
                  <a:off x="933450" y="5124450"/>
                  <a:ext cx="667512" cy="125272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65CFBB0-6C64-42E7-B83B-A33E17A01491}"/>
                  </a:ext>
                </a:extLst>
              </p:cNvPr>
              <p:cNvGrpSpPr/>
              <p:nvPr/>
            </p:nvGrpSpPr>
            <p:grpSpPr>
              <a:xfrm>
                <a:off x="4933950" y="5124450"/>
                <a:ext cx="1334262" cy="1252728"/>
                <a:chOff x="933450" y="5124450"/>
                <a:chExt cx="1334262" cy="1252728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A5347779-5280-5DF0-14C4-EED53A59233B}"/>
                    </a:ext>
                  </a:extLst>
                </p:cNvPr>
                <p:cNvSpPr/>
                <p:nvPr/>
              </p:nvSpPr>
              <p:spPr>
                <a:xfrm>
                  <a:off x="1600200" y="5124450"/>
                  <a:ext cx="667512" cy="125272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8183077-9B6A-7B4D-345F-A56E02480161}"/>
                    </a:ext>
                  </a:extLst>
                </p:cNvPr>
                <p:cNvSpPr/>
                <p:nvPr/>
              </p:nvSpPr>
              <p:spPr>
                <a:xfrm>
                  <a:off x="933450" y="5124450"/>
                  <a:ext cx="667512" cy="125272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149E73C-6204-BB81-7C12-AF7C5395E14D}"/>
                  </a:ext>
                </a:extLst>
              </p:cNvPr>
              <p:cNvGrpSpPr/>
              <p:nvPr/>
            </p:nvGrpSpPr>
            <p:grpSpPr>
              <a:xfrm>
                <a:off x="6267450" y="5124450"/>
                <a:ext cx="1334262" cy="1252728"/>
                <a:chOff x="933450" y="5124450"/>
                <a:chExt cx="1334262" cy="1252728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11E234DF-DB6A-41A2-D098-D04724095ECE}"/>
                    </a:ext>
                  </a:extLst>
                </p:cNvPr>
                <p:cNvSpPr/>
                <p:nvPr/>
              </p:nvSpPr>
              <p:spPr>
                <a:xfrm>
                  <a:off x="1600200" y="5124450"/>
                  <a:ext cx="667512" cy="125272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6631CD32-8EA1-2CC3-0A2A-20EA8190ED40}"/>
                    </a:ext>
                  </a:extLst>
                </p:cNvPr>
                <p:cNvSpPr/>
                <p:nvPr/>
              </p:nvSpPr>
              <p:spPr>
                <a:xfrm>
                  <a:off x="933450" y="5124450"/>
                  <a:ext cx="667512" cy="125272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B193373-F419-6729-0184-26B3AEEA4B83}"/>
                  </a:ext>
                </a:extLst>
              </p:cNvPr>
              <p:cNvGrpSpPr/>
              <p:nvPr/>
            </p:nvGrpSpPr>
            <p:grpSpPr>
              <a:xfrm>
                <a:off x="7600950" y="5124450"/>
                <a:ext cx="1334262" cy="1252728"/>
                <a:chOff x="933450" y="5124450"/>
                <a:chExt cx="1334262" cy="1252728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946F0EA-183E-F07D-F965-9FC64FA936AE}"/>
                    </a:ext>
                  </a:extLst>
                </p:cNvPr>
                <p:cNvSpPr/>
                <p:nvPr/>
              </p:nvSpPr>
              <p:spPr>
                <a:xfrm>
                  <a:off x="1600200" y="5124450"/>
                  <a:ext cx="667512" cy="125272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3C7DCEA9-559B-E733-2118-22BC8A7D2860}"/>
                    </a:ext>
                  </a:extLst>
                </p:cNvPr>
                <p:cNvSpPr/>
                <p:nvPr/>
              </p:nvSpPr>
              <p:spPr>
                <a:xfrm>
                  <a:off x="933450" y="5124450"/>
                  <a:ext cx="667512" cy="125272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F3752E8-38C8-2DB7-7B20-FCF449CBCF58}"/>
                  </a:ext>
                </a:extLst>
              </p:cNvPr>
              <p:cNvGrpSpPr/>
              <p:nvPr/>
            </p:nvGrpSpPr>
            <p:grpSpPr>
              <a:xfrm>
                <a:off x="8934450" y="5124450"/>
                <a:ext cx="1334262" cy="1252728"/>
                <a:chOff x="933450" y="5124450"/>
                <a:chExt cx="1334262" cy="1252728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600F8C5-5FA0-1070-EB02-CF70AA36D630}"/>
                    </a:ext>
                  </a:extLst>
                </p:cNvPr>
                <p:cNvSpPr/>
                <p:nvPr/>
              </p:nvSpPr>
              <p:spPr>
                <a:xfrm>
                  <a:off x="1600200" y="5124450"/>
                  <a:ext cx="667512" cy="125272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F2BD700-9FEF-27E2-6EEC-8F79A26D2CED}"/>
                    </a:ext>
                  </a:extLst>
                </p:cNvPr>
                <p:cNvSpPr/>
                <p:nvPr/>
              </p:nvSpPr>
              <p:spPr>
                <a:xfrm>
                  <a:off x="933450" y="5124450"/>
                  <a:ext cx="667512" cy="125272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3E51EFC-A76B-903D-0DE9-2AC9FD2FB8EC}"/>
                  </a:ext>
                </a:extLst>
              </p:cNvPr>
              <p:cNvGrpSpPr/>
              <p:nvPr/>
            </p:nvGrpSpPr>
            <p:grpSpPr>
              <a:xfrm>
                <a:off x="9601200" y="5124450"/>
                <a:ext cx="1334262" cy="1252728"/>
                <a:chOff x="933450" y="5124450"/>
                <a:chExt cx="1334262" cy="1252728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A04923CF-64BF-1563-D7A3-1BAD4069939D}"/>
                    </a:ext>
                  </a:extLst>
                </p:cNvPr>
                <p:cNvSpPr/>
                <p:nvPr/>
              </p:nvSpPr>
              <p:spPr>
                <a:xfrm>
                  <a:off x="1600200" y="5124450"/>
                  <a:ext cx="667512" cy="125272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6B202C3C-C99E-C391-255B-45B320BA8A95}"/>
                    </a:ext>
                  </a:extLst>
                </p:cNvPr>
                <p:cNvSpPr/>
                <p:nvPr/>
              </p:nvSpPr>
              <p:spPr>
                <a:xfrm>
                  <a:off x="933450" y="5124450"/>
                  <a:ext cx="667512" cy="125272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0A87A6FC-8D50-05F7-5521-B17BA848E736}"/>
              </a:ext>
            </a:extLst>
          </p:cNvPr>
          <p:cNvSpPr txBox="1"/>
          <p:nvPr/>
        </p:nvSpPr>
        <p:spPr>
          <a:xfrm>
            <a:off x="426720" y="5311166"/>
            <a:ext cx="10092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Layout of a modern 25kW array using 60 485w panels covering roughly 1500 ft</a:t>
            </a:r>
            <a:r>
              <a:rPr lang="en-US" sz="1600" baseline="30000" dirty="0"/>
              <a:t>2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DB5B606-568B-B4B4-2654-B65578ECF3B7}"/>
              </a:ext>
            </a:extLst>
          </p:cNvPr>
          <p:cNvCxnSpPr>
            <a:cxnSpLocks/>
          </p:cNvCxnSpPr>
          <p:nvPr/>
        </p:nvCxnSpPr>
        <p:spPr>
          <a:xfrm flipV="1">
            <a:off x="302768" y="3899898"/>
            <a:ext cx="8559034" cy="742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D9E3E7-A0DF-FF16-BFFE-F5DA89B1448D}"/>
              </a:ext>
            </a:extLst>
          </p:cNvPr>
          <p:cNvSpPr txBox="1"/>
          <p:nvPr/>
        </p:nvSpPr>
        <p:spPr>
          <a:xfrm>
            <a:off x="4378071" y="3622899"/>
            <a:ext cx="1299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109’ 10”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D8919D5-6293-067A-4E73-8DE397A4A723}"/>
              </a:ext>
            </a:extLst>
          </p:cNvPr>
          <p:cNvCxnSpPr>
            <a:cxnSpLocks/>
          </p:cNvCxnSpPr>
          <p:nvPr/>
        </p:nvCxnSpPr>
        <p:spPr>
          <a:xfrm>
            <a:off x="345440" y="1676400"/>
            <a:ext cx="801623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F43C65C-E8B4-D62C-4450-975A35AAE3BF}"/>
              </a:ext>
            </a:extLst>
          </p:cNvPr>
          <p:cNvSpPr txBox="1"/>
          <p:nvPr/>
        </p:nvSpPr>
        <p:spPr>
          <a:xfrm>
            <a:off x="4274439" y="1420466"/>
            <a:ext cx="1299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108’ 6”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5F38FCCB-4637-32FB-4386-6C570306F341}"/>
              </a:ext>
            </a:extLst>
          </p:cNvPr>
          <p:cNvCxnSpPr>
            <a:cxnSpLocks/>
          </p:cNvCxnSpPr>
          <p:nvPr/>
        </p:nvCxnSpPr>
        <p:spPr>
          <a:xfrm>
            <a:off x="8929845" y="4001308"/>
            <a:ext cx="0" cy="13003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C426FD72-CA3F-7AA2-310E-8B6BEF04E9F0}"/>
              </a:ext>
            </a:extLst>
          </p:cNvPr>
          <p:cNvSpPr txBox="1"/>
          <p:nvPr/>
        </p:nvSpPr>
        <p:spPr>
          <a:xfrm>
            <a:off x="8925037" y="4354034"/>
            <a:ext cx="369332" cy="6080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200" dirty="0"/>
              <a:t>13’ 11”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EB31D521-4B23-BF20-6F21-FEC5C1FB3B42}"/>
              </a:ext>
            </a:extLst>
          </p:cNvPr>
          <p:cNvCxnSpPr>
            <a:cxnSpLocks/>
          </p:cNvCxnSpPr>
          <p:nvPr/>
        </p:nvCxnSpPr>
        <p:spPr>
          <a:xfrm>
            <a:off x="8503124" y="1756623"/>
            <a:ext cx="0" cy="119405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EB50CE25-3855-A7C9-BBB0-3FCD6E87BD3D}"/>
              </a:ext>
            </a:extLst>
          </p:cNvPr>
          <p:cNvSpPr txBox="1"/>
          <p:nvPr/>
        </p:nvSpPr>
        <p:spPr>
          <a:xfrm>
            <a:off x="8492481" y="2044914"/>
            <a:ext cx="369332" cy="6096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200" dirty="0"/>
              <a:t>12’ 11”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C5B04E-90AE-46FA-A417-FE81B8513684}"/>
              </a:ext>
            </a:extLst>
          </p:cNvPr>
          <p:cNvSpPr/>
          <p:nvPr/>
        </p:nvSpPr>
        <p:spPr>
          <a:xfrm>
            <a:off x="1605262" y="6070113"/>
            <a:ext cx="824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Building a 25kW instead of a 15kW array produces enough extra electricity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every year to power a Ford Lightning for over 25,000 miles!</a:t>
            </a:r>
          </a:p>
        </p:txBody>
      </p:sp>
    </p:spTree>
    <p:extLst>
      <p:ext uri="{BB962C8B-B14F-4D97-AF65-F5344CB8AC3E}">
        <p14:creationId xmlns:p14="http://schemas.microsoft.com/office/powerpoint/2010/main" val="190276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AEE09-FB65-4F73-A992-0133F576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" y="182880"/>
            <a:ext cx="9457510" cy="646331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</a:rPr>
              <a:t>The Efficiency of Solar Panels Has Advanced Making the 15kW Application Limit Outdated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75CB3-2E85-4154-8E2F-C6AC6D6E91EB}"/>
              </a:ext>
            </a:extLst>
          </p:cNvPr>
          <p:cNvSpPr txBox="1"/>
          <p:nvPr/>
        </p:nvSpPr>
        <p:spPr>
          <a:xfrm>
            <a:off x="1550125" y="1280160"/>
            <a:ext cx="73674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Average residential solar panel size in 2014: 250W </a:t>
            </a:r>
          </a:p>
          <a:p>
            <a:pPr lvl="0"/>
            <a:r>
              <a:rPr lang="en-US" dirty="0"/>
              <a:t>Average residential solar panel size in 2024: 435-500W</a:t>
            </a:r>
          </a:p>
          <a:p>
            <a:pPr lvl="0"/>
            <a:endParaRPr lang="en-US" dirty="0"/>
          </a:p>
          <a:p>
            <a:pPr lvl="0"/>
            <a:r>
              <a:rPr lang="en-US" dirty="0">
                <a:solidFill>
                  <a:srgbClr val="FF0000"/>
                </a:solidFill>
              </a:rPr>
              <a:t>New solar panels produce almost double what a solar panel produced when Act 99 was written in 2014!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Now, a homeowner can produce much more power from a solar array in 2024 than one with a similar footprint in 2014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If the 2014 15kW application limit was scaled to the size of modern solar panels, a 25kW application limit would be realistic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	Current law allows rooftop arrays up to 500kW to use the faster application process!</a:t>
            </a:r>
          </a:p>
          <a:p>
            <a:pPr lvl="0"/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D7BEE34-200A-49F3-B075-9DA37020E4FA}"/>
              </a:ext>
            </a:extLst>
          </p:cNvPr>
          <p:cNvSpPr/>
          <p:nvPr/>
        </p:nvSpPr>
        <p:spPr>
          <a:xfrm>
            <a:off x="1663337" y="5225143"/>
            <a:ext cx="383177" cy="14804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8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2F83-14D0-4F6A-B1D4-D32F30EC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7052"/>
            <a:ext cx="8596668" cy="80738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	Application Process 				Registration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A63D8-7517-4564-9A2A-73BC8E995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1" y="1767840"/>
            <a:ext cx="9858102" cy="42735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	</a:t>
            </a:r>
            <a:r>
              <a:rPr lang="en-US" sz="1200" dirty="0"/>
              <a:t>			</a:t>
            </a:r>
            <a:r>
              <a:rPr lang="en-US" dirty="0"/>
              <a:t>	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A19388-1C51-45AF-8137-3CCF916B5FF6}"/>
              </a:ext>
            </a:extLst>
          </p:cNvPr>
          <p:cNvSpPr txBox="1"/>
          <p:nvPr/>
        </p:nvSpPr>
        <p:spPr>
          <a:xfrm rot="10800000" flipV="1">
            <a:off x="1254662" y="859490"/>
            <a:ext cx="3857270" cy="960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15kW-150kW</a:t>
            </a:r>
          </a:p>
          <a:p>
            <a:endParaRPr lang="en-US" sz="1400" dirty="0"/>
          </a:p>
          <a:p>
            <a:r>
              <a:rPr lang="en-US" sz="1400" dirty="0"/>
              <a:t>45 day advance notice to abutters and mandatory ANR review for wetlands</a:t>
            </a:r>
          </a:p>
          <a:p>
            <a:endParaRPr lang="en-US" sz="1400" dirty="0"/>
          </a:p>
          <a:p>
            <a:r>
              <a:rPr lang="en-US" sz="1400" dirty="0"/>
              <a:t>Mandatory PUC 30-day review after the 45 day advance notice period even if there are no objections to the application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Utility interconnection approval is required before a CPG application can be submitted</a:t>
            </a:r>
          </a:p>
          <a:p>
            <a:endParaRPr lang="en-US" sz="1400" dirty="0"/>
          </a:p>
          <a:p>
            <a:r>
              <a:rPr lang="en-US" sz="1400" dirty="0"/>
              <a:t>Utility must issue interconnection approval letter to the applicant stating any additional requirements for interconnection by the 31</a:t>
            </a:r>
            <a:r>
              <a:rPr lang="en-US" sz="1400" baseline="30000" dirty="0"/>
              <a:t>st</a:t>
            </a:r>
            <a:r>
              <a:rPr lang="en-US" sz="1400" dirty="0"/>
              <a:t> day following the completed interconnection application</a:t>
            </a:r>
          </a:p>
          <a:p>
            <a:endParaRPr lang="en-US" sz="1400" dirty="0"/>
          </a:p>
          <a:p>
            <a:r>
              <a:rPr lang="en-US" sz="1400" dirty="0"/>
              <a:t>Can be further delays in application process of unknown duration- No mandated timeline for the PUC to issue a CPG</a:t>
            </a:r>
          </a:p>
          <a:p>
            <a:endParaRPr lang="en-US" sz="1400" dirty="0"/>
          </a:p>
          <a:p>
            <a:r>
              <a:rPr lang="en-US" sz="1400" dirty="0"/>
              <a:t>Minimum time to complete application process: 4 months</a:t>
            </a:r>
          </a:p>
          <a:p>
            <a:endParaRPr lang="en-US" sz="1400" dirty="0"/>
          </a:p>
          <a:p>
            <a:r>
              <a:rPr lang="en-US" sz="1400" dirty="0"/>
              <a:t>$5,000-$20,000 to hire consultants to complete application process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C8BBA-7667-4663-A6AB-D0859A3CCC4B}"/>
              </a:ext>
            </a:extLst>
          </p:cNvPr>
          <p:cNvSpPr txBox="1"/>
          <p:nvPr/>
        </p:nvSpPr>
        <p:spPr>
          <a:xfrm>
            <a:off x="5185955" y="841268"/>
            <a:ext cx="454524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/>
              <a:t>&lt;</a:t>
            </a:r>
            <a:r>
              <a:rPr lang="en-US" sz="1600" dirty="0"/>
              <a:t>15kW </a:t>
            </a:r>
          </a:p>
          <a:p>
            <a:endParaRPr lang="en-US" sz="1400" dirty="0"/>
          </a:p>
          <a:p>
            <a:r>
              <a:rPr lang="en-US" sz="1400" dirty="0"/>
              <a:t>No advance notice or ANR review required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A utility has 15 days from the day an application is filed to raise interconnection concerns with the PUC. Once a concern </a:t>
            </a:r>
            <a:r>
              <a:rPr lang="en-US" sz="1400"/>
              <a:t>is raised, </a:t>
            </a:r>
            <a:r>
              <a:rPr lang="en-US" sz="1400" dirty="0"/>
              <a:t>the 15 day clock is stopped until resolved</a:t>
            </a:r>
          </a:p>
          <a:p>
            <a:endParaRPr lang="en-US" sz="1400" dirty="0"/>
          </a:p>
          <a:p>
            <a:r>
              <a:rPr lang="en-US" sz="1400" dirty="0"/>
              <a:t>CPG and interconnection approval happen simultaneously 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Almost never additional delays beyond the 15 days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Rarely &gt;30 days to complete registration process</a:t>
            </a:r>
          </a:p>
          <a:p>
            <a:endParaRPr lang="en-US" sz="1400" dirty="0"/>
          </a:p>
          <a:p>
            <a:r>
              <a:rPr lang="en-US" sz="1400" dirty="0"/>
              <a:t>					</a:t>
            </a:r>
          </a:p>
          <a:p>
            <a:r>
              <a:rPr lang="en-US" sz="1400" dirty="0"/>
              <a:t>No additional costs associated with registration process</a:t>
            </a:r>
          </a:p>
        </p:txBody>
      </p:sp>
    </p:spTree>
    <p:extLst>
      <p:ext uri="{BB962C8B-B14F-4D97-AF65-F5344CB8AC3E}">
        <p14:creationId xmlns:p14="http://schemas.microsoft.com/office/powerpoint/2010/main" val="4036074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AEE09-FB65-4F73-A992-0133F576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82880"/>
            <a:ext cx="9144000" cy="646331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</a:rPr>
              <a:t>Sample Annual Electrical Consumption </a:t>
            </a:r>
            <a:br>
              <a:rPr lang="en-US" sz="3200" dirty="0">
                <a:solidFill>
                  <a:srgbClr val="92D050"/>
                </a:solidFill>
              </a:rPr>
            </a:br>
            <a:r>
              <a:rPr lang="en-US" sz="3200" dirty="0">
                <a:solidFill>
                  <a:srgbClr val="92D050"/>
                </a:solidFill>
              </a:rPr>
              <a:t>in a Modern Electrified Home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BCD16-75F9-4DC6-B528-A6D8FFDFC643}"/>
              </a:ext>
            </a:extLst>
          </p:cNvPr>
          <p:cNvSpPr txBox="1"/>
          <p:nvPr/>
        </p:nvSpPr>
        <p:spPr>
          <a:xfrm>
            <a:off x="714104" y="1429304"/>
            <a:ext cx="92397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Typical annual domestic load in Vermont is about 6,000 kWh a year  </a:t>
            </a:r>
          </a:p>
          <a:p>
            <a:endParaRPr lang="en-US" dirty="0"/>
          </a:p>
          <a:p>
            <a:r>
              <a:rPr lang="en-US" dirty="0"/>
              <a:t>EV Charger for commuting 30 minutes </a:t>
            </a:r>
          </a:p>
          <a:p>
            <a:r>
              <a:rPr lang="en-US" dirty="0"/>
              <a:t>o/</a:t>
            </a:r>
            <a:r>
              <a:rPr lang="en-US"/>
              <a:t>w to </a:t>
            </a:r>
            <a:r>
              <a:rPr lang="en-US" dirty="0"/>
              <a:t>work 				</a:t>
            </a:r>
            <a:r>
              <a:rPr lang="en-US"/>
              <a:t>				3,000 </a:t>
            </a:r>
            <a:r>
              <a:rPr lang="en-US" dirty="0"/>
              <a:t>kWh/</a:t>
            </a:r>
            <a:r>
              <a:rPr lang="en-US" dirty="0" err="1"/>
              <a:t>yr</a:t>
            </a:r>
            <a:r>
              <a:rPr lang="en-US" dirty="0"/>
              <a:t> </a:t>
            </a:r>
          </a:p>
          <a:p>
            <a:r>
              <a:rPr lang="en-US" dirty="0"/>
              <a:t>Heat Pump Water Heater 					1,300 kWh/</a:t>
            </a:r>
            <a:r>
              <a:rPr lang="en-US" dirty="0" err="1"/>
              <a:t>yr</a:t>
            </a:r>
            <a:endParaRPr lang="en-US" dirty="0"/>
          </a:p>
          <a:p>
            <a:pPr lvl="0"/>
            <a:r>
              <a:rPr lang="en-US" dirty="0"/>
              <a:t>Heat Pump (1 room) 						3,000 kWh/</a:t>
            </a:r>
            <a:r>
              <a:rPr lang="en-US" dirty="0" err="1"/>
              <a:t>yr</a:t>
            </a:r>
            <a:r>
              <a:rPr lang="en-US" dirty="0"/>
              <a:t> </a:t>
            </a:r>
          </a:p>
          <a:p>
            <a:r>
              <a:rPr lang="en-US" dirty="0"/>
              <a:t>Heat Pump (1800 ft</a:t>
            </a:r>
            <a:r>
              <a:rPr lang="en-US" baseline="30000" dirty="0"/>
              <a:t>2 </a:t>
            </a:r>
            <a:r>
              <a:rPr lang="en-US" dirty="0"/>
              <a:t>well insulated home) 	8,000 kWh/</a:t>
            </a:r>
            <a:r>
              <a:rPr lang="en-US" dirty="0" err="1"/>
              <a:t>yr</a:t>
            </a:r>
            <a:r>
              <a:rPr lang="en-US" dirty="0"/>
              <a:t> </a:t>
            </a:r>
          </a:p>
          <a:p>
            <a:r>
              <a:rPr lang="en-US" dirty="0"/>
              <a:t>Heat Pump (&gt;3000 ft</a:t>
            </a:r>
            <a:r>
              <a:rPr lang="en-US" baseline="30000" dirty="0"/>
              <a:t>2 </a:t>
            </a:r>
            <a:r>
              <a:rPr lang="en-US" dirty="0"/>
              <a:t>home) 				15,000–20,000 kWh/</a:t>
            </a:r>
            <a:r>
              <a:rPr lang="en-US" dirty="0" err="1"/>
              <a:t>yr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An average residential solar system today is about 10 kW AC. With a couple of heat pumps and even one EV, this easily increases usage to 25 kW AC.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6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AEE09-FB65-4F73-A992-0133F576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82880"/>
            <a:ext cx="9144000" cy="646331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</a:rPr>
              <a:t>The Potential Cost of This Change is Minimal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BCD16-75F9-4DC6-B528-A6D8FFDFC643}"/>
              </a:ext>
            </a:extLst>
          </p:cNvPr>
          <p:cNvSpPr txBox="1"/>
          <p:nvPr/>
        </p:nvSpPr>
        <p:spPr>
          <a:xfrm>
            <a:off x="313509" y="1316093"/>
            <a:ext cx="92397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 if all 82 homeowners who put up a 15kW array in 2023 had instead put up a 25kW, the cost shift, even using the Public Service Department's highly flawed methodology, would only be 12 cents/</a:t>
            </a:r>
            <a:r>
              <a:rPr lang="en-US" dirty="0" err="1"/>
              <a:t>yr</a:t>
            </a:r>
            <a:r>
              <a:rPr lang="en-US" dirty="0"/>
              <a:t> to the average Vermont household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CBAE0-5D90-4522-8E1E-6FD844FA4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06" y="2856411"/>
            <a:ext cx="6400800" cy="3274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7066CA-B93B-47D4-A916-0F512FACAE2F}"/>
              </a:ext>
            </a:extLst>
          </p:cNvPr>
          <p:cNvSpPr txBox="1"/>
          <p:nvPr/>
        </p:nvSpPr>
        <p:spPr>
          <a:xfrm>
            <a:off x="3553097" y="6235337"/>
            <a:ext cx="4955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17kW Array in Southern Vermont</a:t>
            </a:r>
          </a:p>
        </p:txBody>
      </p:sp>
    </p:spTree>
    <p:extLst>
      <p:ext uri="{BB962C8B-B14F-4D97-AF65-F5344CB8AC3E}">
        <p14:creationId xmlns:p14="http://schemas.microsoft.com/office/powerpoint/2010/main" val="2783629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74C2C-73E9-49C2-BF5D-2126320B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7714"/>
            <a:ext cx="8596668" cy="775063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Two Similar Sized Arrays, Two Very Different Results: Larger Backyard Projects Not Built!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65CC85-41AF-4AC7-A1BA-5BFDC7B9B352}"/>
              </a:ext>
            </a:extLst>
          </p:cNvPr>
          <p:cNvSpPr txBox="1"/>
          <p:nvPr/>
        </p:nvSpPr>
        <p:spPr>
          <a:xfrm>
            <a:off x="133047" y="4687841"/>
            <a:ext cx="4498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Registration Process: CPG granted by the 15th calendar </a:t>
            </a:r>
          </a:p>
          <a:p>
            <a:pPr algn="ctr"/>
            <a:r>
              <a:rPr lang="en-US" sz="1200" dirty="0"/>
              <a:t>day after submission almost all the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81C72E-D3E1-461A-AAEC-CE09A2C82D54}"/>
              </a:ext>
            </a:extLst>
          </p:cNvPr>
          <p:cNvSpPr txBox="1"/>
          <p:nvPr/>
        </p:nvSpPr>
        <p:spPr>
          <a:xfrm>
            <a:off x="1288869" y="5195678"/>
            <a:ext cx="8752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Only 11 CPG applications have even been filed since 2020 for 15-25kW AC projects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The uncertainty, cost and length of time needed to complete the 15kW-150kW  registration process is restricting the size of backyard solar projects!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1F24C-5D02-8804-C2E5-C89C03E08E3E}"/>
              </a:ext>
            </a:extLst>
          </p:cNvPr>
          <p:cNvSpPr txBox="1"/>
          <p:nvPr/>
        </p:nvSpPr>
        <p:spPr>
          <a:xfrm>
            <a:off x="251256" y="1335761"/>
            <a:ext cx="4498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15kW residential solar array in Barnard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C49DC6-2899-4C22-A8C9-10DA0FEAC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06" y="1708494"/>
            <a:ext cx="3882643" cy="2933175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6145971-0123-4663-B4A7-14D547DB2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983" y="2386148"/>
            <a:ext cx="2281018" cy="242098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1BC04-AB90-4BCC-A829-BA273E00B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6" y="1703560"/>
            <a:ext cx="4498499" cy="29331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A61455-5645-4E24-B335-2E4D914D3A53}"/>
              </a:ext>
            </a:extLst>
          </p:cNvPr>
          <p:cNvSpPr/>
          <p:nvPr/>
        </p:nvSpPr>
        <p:spPr>
          <a:xfrm>
            <a:off x="5810104" y="1335761"/>
            <a:ext cx="28296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25kW residential solar array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B01DD4-0B6E-4FD8-89B6-E8A17B6E85AF}"/>
              </a:ext>
            </a:extLst>
          </p:cNvPr>
          <p:cNvSpPr/>
          <p:nvPr/>
        </p:nvSpPr>
        <p:spPr>
          <a:xfrm>
            <a:off x="4975666" y="4665981"/>
            <a:ext cx="4498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Application Process: Four months minimum for a CPG</a:t>
            </a:r>
          </a:p>
        </p:txBody>
      </p:sp>
    </p:spTree>
    <p:extLst>
      <p:ext uri="{BB962C8B-B14F-4D97-AF65-F5344CB8AC3E}">
        <p14:creationId xmlns:p14="http://schemas.microsoft.com/office/powerpoint/2010/main" val="1662065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AEE09-FB65-4F73-A992-0133F576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82880"/>
            <a:ext cx="9144000" cy="646331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</a:rPr>
              <a:t>These two very different sized projects </a:t>
            </a:r>
            <a:br>
              <a:rPr lang="en-US" sz="3200" dirty="0">
                <a:solidFill>
                  <a:srgbClr val="92D050"/>
                </a:solidFill>
              </a:rPr>
            </a:br>
            <a:r>
              <a:rPr lang="en-US" sz="3200" dirty="0">
                <a:solidFill>
                  <a:srgbClr val="92D050"/>
                </a:solidFill>
              </a:rPr>
              <a:t>do not need the same application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51D7E-886A-4359-B05C-369FB69DE253}"/>
              </a:ext>
            </a:extLst>
          </p:cNvPr>
          <p:cNvSpPr txBox="1"/>
          <p:nvPr/>
        </p:nvSpPr>
        <p:spPr>
          <a:xfrm>
            <a:off x="866503" y="4921460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22.5kW AC residential solar array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239031-39AB-4F0D-8B2C-2B8D341D6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23" y="1288756"/>
            <a:ext cx="5071293" cy="36031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811746-F1D1-43A7-BBA8-436651AC7971}"/>
              </a:ext>
            </a:extLst>
          </p:cNvPr>
          <p:cNvSpPr txBox="1"/>
          <p:nvPr/>
        </p:nvSpPr>
        <p:spPr>
          <a:xfrm>
            <a:off x="6168569" y="4921460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150kW solar array in Alburgh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BD840A-DE89-438A-BC36-FA7A03E091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259223"/>
            <a:ext cx="5037947" cy="3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2697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18967</TotalTime>
  <Words>810</Words>
  <Application>Microsoft Office PowerPoint</Application>
  <PresentationFormat>Widescreen</PresentationFormat>
  <Paragraphs>155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Facet</vt:lpstr>
      <vt:lpstr>25kW is the New 15kW</vt:lpstr>
      <vt:lpstr>In 2014, Act 99 established that ground mount arrays &lt;15kW AC use a quick registration process while ground mount arrays  15-150kW AC must go through a lengthier application process  </vt:lpstr>
      <vt:lpstr>Modern Solar Panels Can Produce 28% More Solar Power Using Almost the Same Amount of Land!   </vt:lpstr>
      <vt:lpstr>The Efficiency of Solar Panels Has Advanced Making the 15kW Application Limit Outdated</vt:lpstr>
      <vt:lpstr> Application Process     Registration Process</vt:lpstr>
      <vt:lpstr>Sample Annual Electrical Consumption  in a Modern Electrified Home </vt:lpstr>
      <vt:lpstr>The Potential Cost of This Change is Minimal</vt:lpstr>
      <vt:lpstr>Two Similar Sized Arrays, Two Very Different Results: Larger Backyard Projects Not Built!</vt:lpstr>
      <vt:lpstr>These two very different sized projects  do not need the same application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Tewksbury</dc:creator>
  <cp:lastModifiedBy>Director</cp:lastModifiedBy>
  <cp:revision>307</cp:revision>
  <cp:lastPrinted>2024-04-18T18:23:30Z</cp:lastPrinted>
  <dcterms:created xsi:type="dcterms:W3CDTF">2021-09-10T15:17:59Z</dcterms:created>
  <dcterms:modified xsi:type="dcterms:W3CDTF">2025-01-07T15:28:16Z</dcterms:modified>
</cp:coreProperties>
</file>